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0" r:id="rId4"/>
    <p:sldId id="301" r:id="rId5"/>
    <p:sldId id="283" r:id="rId6"/>
    <p:sldId id="282" r:id="rId7"/>
    <p:sldId id="284" r:id="rId8"/>
    <p:sldId id="303" r:id="rId9"/>
    <p:sldId id="304" r:id="rId10"/>
    <p:sldId id="299" r:id="rId11"/>
    <p:sldId id="305" r:id="rId12"/>
    <p:sldId id="306" r:id="rId13"/>
    <p:sldId id="307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B740"/>
    <a:srgbClr val="FDE49C"/>
    <a:srgbClr val="64C9CF"/>
    <a:srgbClr val="EFEFEF"/>
    <a:srgbClr val="0000FF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64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함초롬바탕" panose="02030604000101010101" pitchFamily="18" charset="-127"/>
                <a:cs typeface="함초롬바탕" panose="02030604000101010101" pitchFamily="18" charset="-127"/>
              </a:rPr>
              <a:t>CNN</a:t>
            </a:r>
            <a:r>
              <a:rPr lang="en-US" altLang="ko-KR" sz="1600" baseline="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함초롬바탕" panose="02030604000101010101" pitchFamily="18" charset="-127"/>
                <a:cs typeface="함초롬바탕" panose="02030604000101010101" pitchFamily="18" charset="-127"/>
              </a:rPr>
              <a:t> model Loss &amp; Accuracy  </a:t>
            </a:r>
            <a:r>
              <a:rPr lang="ko-KR" altLang="en-US" sz="1600" baseline="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ea"/>
                <a:ea typeface="+mn-ea"/>
                <a:cs typeface="함초롬바탕" panose="02030604000101010101" pitchFamily="18" charset="-127"/>
              </a:rPr>
              <a:t>변화</a:t>
            </a:r>
            <a:endParaRPr lang="ko-KR" altLang="en-US" sz="1600" dirty="0">
              <a:ln>
                <a:solidFill>
                  <a:srgbClr val="404040"/>
                </a:solidFill>
              </a:ln>
              <a:solidFill>
                <a:srgbClr val="404040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ln>
                <a:solidFill>
                  <a:srgbClr val="404040"/>
                </a:solidFill>
              </a:ln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5759743135206309E-2"/>
          <c:y val="0.2412194896505703"/>
          <c:w val="0.88393487504485091"/>
          <c:h val="0.67960275977326701"/>
        </c:manualLayout>
      </c:layou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rgbClr val="FFB74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DFFD-4043-ABE5-FB94B4F8C9FF}"/>
              </c:ext>
            </c:extLst>
          </c:dPt>
          <c:cat>
            <c:strRef>
              <c:f>Sheet1!$A$2:$A$4</c:f>
              <c:strCache>
                <c:ptCount val="3"/>
                <c:pt idx="0">
                  <c:v>First CNN Model</c:v>
                </c:pt>
                <c:pt idx="1">
                  <c:v>Second CNN Model</c:v>
                </c:pt>
                <c:pt idx="2">
                  <c:v>Third CNN Model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50.71</c:v>
                </c:pt>
                <c:pt idx="1">
                  <c:v>59.46</c:v>
                </c:pt>
                <c:pt idx="2">
                  <c:v>82.83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FD-4043-ABE5-FB94B4F8C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6298496"/>
        <c:axId val="1496298080"/>
      </c:line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rgbClr val="64C9CF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First CNN Model</c:v>
                </c:pt>
                <c:pt idx="1">
                  <c:v>Second CNN Model</c:v>
                </c:pt>
                <c:pt idx="2">
                  <c:v>Third CNN Model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832.76</c:v>
                </c:pt>
                <c:pt idx="1">
                  <c:v>230.15</c:v>
                </c:pt>
                <c:pt idx="2">
                  <c:v>130.82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FD-4043-ABE5-FB94B4F8C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0961488"/>
        <c:axId val="940960656"/>
      </c:lineChart>
      <c:catAx>
        <c:axId val="1496298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ln w="6350"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6298080"/>
        <c:crosses val="autoZero"/>
        <c:auto val="1"/>
        <c:lblAlgn val="ctr"/>
        <c:lblOffset val="100"/>
        <c:noMultiLvlLbl val="0"/>
      </c:catAx>
      <c:valAx>
        <c:axId val="14962980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ln w="6350">
                  <a:solidFill>
                    <a:srgbClr val="404040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6298496"/>
        <c:crosses val="autoZero"/>
        <c:crossBetween val="between"/>
      </c:valAx>
      <c:valAx>
        <c:axId val="9409606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 w="6350"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0961488"/>
        <c:crosses val="max"/>
        <c:crossBetween val="between"/>
      </c:valAx>
      <c:catAx>
        <c:axId val="940961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40960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420896962556516"/>
          <c:y val="0.17030846229840188"/>
          <c:w val="0.17169232155902234"/>
          <c:h val="0.146947238815368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ln w="6350">
                <a:solidFill>
                  <a:srgbClr val="404040"/>
                </a:solidFill>
              </a:ln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095DF-4841-4964-9F71-2C20D3D11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E3115-F599-4B31-A3AF-23B288D48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2CAE7-839F-42E7-B39C-DBCA5078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4F9FB-A040-482F-94FB-6902B98C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202A0-F246-4511-81FE-C28F076C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5D31D-5F5E-4BEB-BC10-19BB8091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747CFE-4973-4ED0-B03C-6ECC491DF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74B65-DB5D-498A-8708-653E8EFC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9A13-DB85-4185-9636-363098B6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8B121-63F2-433B-8067-A9FB4C13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49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DEE540-3979-4754-A89A-EA9C06D02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5B620B-64CB-4F0B-A8FF-BD17295A6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3173A-65CA-4D8B-86BD-2324E635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8FF21-417B-4C61-A8E9-C7DC7D3C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B2890D-BCB0-4310-95B9-00A474CE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5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07B70-729B-45B4-9236-A7276411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7260-DC21-44D1-BD58-D46FEB35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91AD5-9A84-438D-87F9-D7515BEB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70EF9-5F1C-4AB1-BC08-35D5346F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44501-9321-4911-8A0C-4A1B5F25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8AEC-3612-4C51-BC4D-8E0BA431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8B9E47-EAE2-40D8-9E2B-0F5FF5A2F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9D38-7ABE-49FD-AE8D-C857A437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F998C-1781-4E3D-83C3-EF6F6E91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43A66-5484-4D9A-BF5C-ADE20C74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37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7C9E8-28A3-4BB9-A520-2F412E44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0316A-04FC-469F-A7C0-DAF5B097F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C1C83C-D459-4018-BF67-C2A7B99E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812F1-5912-410C-9158-45C064E0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114C9-8524-490A-B5A4-02A4610A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E95051-8A0C-42A0-8891-8211A2E7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0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2C12C-6356-47D0-BFC3-3E74C8A5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4291A-53B5-4ED5-99ED-027550095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4412E-2370-4399-8D2E-94821052C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D9443E-B35B-4F73-8387-8CAA8D9F1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2F79B5-CA6C-4963-A2B5-948D3476A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81772-6079-403F-BF80-73E20761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0548C0-B267-44DB-A275-A10F8D4F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BC76AB-E9C1-4BC4-A7D0-8CA6E2EA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9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26E6-2DD0-4AB7-B1CA-B2E07498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91FDC-08B8-4B9E-A5F7-2A281D89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AF9B4-CAF3-481C-A0EB-A60AC50F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DA20B5-A02A-4519-B669-5E28840C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7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022740-CB80-4AD6-8BD2-088237B1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C102B4-3891-49DC-B912-0BEF64AE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772E2-0D3D-40C4-89F6-4AF18D73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3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A64F6-DC45-42A2-BF22-033D5AA1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A2FDA-BC63-4E49-B57D-5EFE93079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18E905-1F10-49E7-90EF-E3EA8F1FC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C00B0-FCE3-4AC3-9378-BECB8A20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78504-7D89-451F-BF96-53E527450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6683F-F88B-49CB-B0A6-F6F07367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3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EEBCE-ED11-40F9-8C0C-BE06C5C2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3D0501-4DC1-455B-8490-C5F6352A2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837830-4CAF-46F3-8122-ABFA8F079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C0F115-655C-486F-A458-A4631707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AFCE7-1E24-478B-976D-D41DCD2D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EFBBC-6EA8-49B9-A0DA-32CD59A5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2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B3017D-21C3-463B-8FD6-1C573623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CD0E9-0CCC-4AD1-8DE8-B15410CD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85437-9AC9-4D84-BF81-F6FD8FA80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EF733-2F3B-4245-8682-AB6004432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4EA89-D7FF-4568-82F5-8043149EB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4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ookedNoob/Mask_RCNN-Multi-Class-Detection" TargetMode="External"/><Relationship Id="rId7" Type="http://schemas.openxmlformats.org/officeDocument/2006/relationships/hyperlink" Target="https://www.tensorflow.org/tutorials/load_data/images?hl=ko" TargetMode="External"/><Relationship Id="rId2" Type="http://schemas.openxmlformats.org/officeDocument/2006/relationships/hyperlink" Target="https://github.com/AlexGraikos/food_volume_estim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tutorials/images/cnn" TargetMode="External"/><Relationship Id="rId5" Type="http://schemas.openxmlformats.org/officeDocument/2006/relationships/hyperlink" Target="https://github.com/srohit0/food_mnist/blob/master/Keras_food_MNIST.ipynb" TargetMode="External"/><Relationship Id="rId4" Type="http://schemas.openxmlformats.org/officeDocument/2006/relationships/hyperlink" Target="https://hangjastar.tistory.com/188?category=98056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3A1255-A9C2-42B1-A844-1B86204D4711}"/>
              </a:ext>
            </a:extLst>
          </p:cNvPr>
          <p:cNvSpPr txBox="1"/>
          <p:nvPr/>
        </p:nvSpPr>
        <p:spPr>
          <a:xfrm>
            <a:off x="1071033" y="2900312"/>
            <a:ext cx="1004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이미지 인식 후</a:t>
            </a:r>
            <a:r>
              <a:rPr lang="en-US" altLang="ko-KR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칼로리 추정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B9614-C516-437E-B248-470542CA61FC}"/>
              </a:ext>
            </a:extLst>
          </p:cNvPr>
          <p:cNvSpPr txBox="1"/>
          <p:nvPr/>
        </p:nvSpPr>
        <p:spPr>
          <a:xfrm>
            <a:off x="4340524" y="2392480"/>
            <a:ext cx="3510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2022-1 </a:t>
            </a:r>
            <a:r>
              <a:rPr lang="ko-KR" altLang="en-US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기계학습과 인공지능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0380C5-A7B2-4793-BD84-1DDB2DA6C5BA}"/>
              </a:ext>
            </a:extLst>
          </p:cNvPr>
          <p:cNvSpPr/>
          <p:nvPr/>
        </p:nvSpPr>
        <p:spPr>
          <a:xfrm>
            <a:off x="9633097" y="5768252"/>
            <a:ext cx="2120737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지능시스템학과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07F36B-83A7-4E70-A147-4EBDB51058D9}"/>
              </a:ext>
            </a:extLst>
          </p:cNvPr>
          <p:cNvCxnSpPr>
            <a:cxnSpLocks/>
          </p:cNvCxnSpPr>
          <p:nvPr/>
        </p:nvCxnSpPr>
        <p:spPr>
          <a:xfrm>
            <a:off x="5252486" y="2646396"/>
            <a:ext cx="171008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0A9BC2-46FA-4BFD-87B2-3FFC294260BC}"/>
              </a:ext>
            </a:extLst>
          </p:cNvPr>
          <p:cNvSpPr/>
          <p:nvPr/>
        </p:nvSpPr>
        <p:spPr>
          <a:xfrm>
            <a:off x="9794847" y="6603829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7B4894-0155-4FC7-9076-48CFD259D673}"/>
              </a:ext>
            </a:extLst>
          </p:cNvPr>
          <p:cNvSpPr/>
          <p:nvPr/>
        </p:nvSpPr>
        <p:spPr>
          <a:xfrm>
            <a:off x="9775465" y="6159670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52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944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2106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6A882-9205-AEA1-BAF7-AD87D1E53A67}"/>
              </a:ext>
            </a:extLst>
          </p:cNvPr>
          <p:cNvSpPr txBox="1"/>
          <p:nvPr/>
        </p:nvSpPr>
        <p:spPr>
          <a:xfrm>
            <a:off x="225749" y="930038"/>
            <a:ext cx="3381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 Results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480129" y="1411993"/>
            <a:ext cx="11634952" cy="131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101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셋의 음식 종류와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수에 따른 칼로리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영양성분을 나타내기 위해 </a:t>
            </a:r>
            <a:r>
              <a:rPr lang="en-US" altLang="ko-KR" sz="14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dict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{'food' : [g, kcal,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탄수화물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단백질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지방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당류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]}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형태의 </a:t>
            </a:r>
            <a:r>
              <a:rPr lang="ko-KR" altLang="en-US" sz="14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딕셔너리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생성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추정한 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/ g) * kcal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input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최종 칼로리 계산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9EF6D8-B16F-5230-2D6D-2DB93F8E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r="14420" b="11069"/>
          <a:stretch/>
        </p:blipFill>
        <p:spPr>
          <a:xfrm>
            <a:off x="8202971" y="3806907"/>
            <a:ext cx="3241550" cy="2942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57285B-CD2A-95E0-264C-31CC6B3F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71" y="3429000"/>
            <a:ext cx="3168394" cy="4644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F4059CA-9E52-6D5D-83E6-AFFC40FFFAF2}"/>
              </a:ext>
            </a:extLst>
          </p:cNvPr>
          <p:cNvSpPr/>
          <p:nvPr/>
        </p:nvSpPr>
        <p:spPr>
          <a:xfrm>
            <a:off x="7262217" y="4824942"/>
            <a:ext cx="645649" cy="688251"/>
          </a:xfrm>
          <a:prstGeom prst="rightArrow">
            <a:avLst>
              <a:gd name="adj1" fmla="val 39842"/>
              <a:gd name="adj2" fmla="val 6273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FB4B84-BB25-9250-14EF-385D3165E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98" y="3066372"/>
            <a:ext cx="1654074" cy="16540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6EC342-8871-0B0D-7415-FFCC0C902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9" y="4824942"/>
            <a:ext cx="5550126" cy="18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95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0133A-0025-83D4-C20D-D6F2DBC20F6C}"/>
              </a:ext>
            </a:extLst>
          </p:cNvPr>
          <p:cNvSpPr/>
          <p:nvPr/>
        </p:nvSpPr>
        <p:spPr>
          <a:xfrm>
            <a:off x="502399" y="4270933"/>
            <a:ext cx="5593601" cy="251052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D4BD7-51E9-10BC-43D7-2AF508E5DA5B}"/>
              </a:ext>
            </a:extLst>
          </p:cNvPr>
          <p:cNvSpPr/>
          <p:nvPr/>
        </p:nvSpPr>
        <p:spPr>
          <a:xfrm>
            <a:off x="6096000" y="4270933"/>
            <a:ext cx="5593601" cy="251052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6A882-9205-AEA1-BAF7-AD87D1E53A67}"/>
              </a:ext>
            </a:extLst>
          </p:cNvPr>
          <p:cNvSpPr txBox="1"/>
          <p:nvPr/>
        </p:nvSpPr>
        <p:spPr>
          <a:xfrm>
            <a:off x="144139" y="879103"/>
            <a:ext cx="1730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ko-KR" altLang="en-US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  <a:endParaRPr lang="en-US" altLang="ko-KR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388126" y="1284543"/>
            <a:ext cx="6447531" cy="268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환경에서 학습시키기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정확도 개선</a:t>
            </a:r>
            <a:endParaRPr lang="en-US" altLang="ko-KR" sz="14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종류 세분화하여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해보기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(ex. </a:t>
            </a:r>
            <a:r>
              <a:rPr lang="ko-KR" altLang="en-US" sz="14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새우초밥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연어초밥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 측정 시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 개선</a:t>
            </a:r>
            <a:endParaRPr lang="en-US" altLang="ko-KR" sz="14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현재는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 음식 뿐 아니라 그 외 음식까지 부피 측정됨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9614984-819F-5C47-84CA-7477A8084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82371" r="75043" b="8863"/>
          <a:stretch/>
        </p:blipFill>
        <p:spPr>
          <a:xfrm>
            <a:off x="9367993" y="6119484"/>
            <a:ext cx="2094441" cy="476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8EB765-EA7D-19FD-096E-9D2DDEB91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73" t="12835" r="3873" b="10644"/>
          <a:stretch/>
        </p:blipFill>
        <p:spPr>
          <a:xfrm>
            <a:off x="955451" y="4546600"/>
            <a:ext cx="2463801" cy="21336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E6F817CA-2BFC-9068-6636-B3DF4799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13367" r="2393" b="10112"/>
          <a:stretch/>
        </p:blipFill>
        <p:spPr>
          <a:xfrm>
            <a:off x="6431007" y="4546600"/>
            <a:ext cx="2150533" cy="213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22FECF-0A6E-FA94-05F2-3597D8C44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9" t="86319" r="72761" b="3661"/>
          <a:stretch/>
        </p:blipFill>
        <p:spPr>
          <a:xfrm>
            <a:off x="3683075" y="6119484"/>
            <a:ext cx="2149102" cy="482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9DED3B-E066-8453-3EC7-BB5F50385762}"/>
              </a:ext>
            </a:extLst>
          </p:cNvPr>
          <p:cNvSpPr txBox="1"/>
          <p:nvPr/>
        </p:nvSpPr>
        <p:spPr>
          <a:xfrm>
            <a:off x="2149394" y="4117045"/>
            <a:ext cx="21275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잘 안된 경우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C9A3F8-EC23-77C0-B30A-93DFA905DB4E}"/>
              </a:ext>
            </a:extLst>
          </p:cNvPr>
          <p:cNvSpPr txBox="1"/>
          <p:nvPr/>
        </p:nvSpPr>
        <p:spPr>
          <a:xfrm>
            <a:off x="8108701" y="4117045"/>
            <a:ext cx="21275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잘 된 경우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0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358492" y="1072877"/>
            <a:ext cx="11194274" cy="5508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Wenyan</a:t>
            </a: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Jia et al., A Novel Approach to Dining Bowl Reconstruction for Image-Based Food Volume Estimation, MDPI, 2022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hlinkClick r:id="rId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2"/>
              </a:rPr>
              <a:t>https://github.com/AlexGraikos/food_volume_estimation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https://github.com/CrookedNoob/Mask_RCNN-Multi-Class-Detection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4"/>
              </a:rPr>
              <a:t>https://hangjastar.tistory.com/188?category=980564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5"/>
              </a:rPr>
              <a:t>https://github.com/srohit0/food_mnist/blob/master/Keras_food_MNIST.ipynb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6"/>
              </a:rPr>
              <a:t>https://www.tensorflow.org/tutorials/images/cnn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7"/>
              </a:rPr>
              <a:t>https://www.tensorflow.org/tutorials/load_data/images?hl=ko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86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역할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2D8B4F-AB30-6323-D763-018704A95850}"/>
              </a:ext>
            </a:extLst>
          </p:cNvPr>
          <p:cNvCxnSpPr/>
          <p:nvPr/>
        </p:nvCxnSpPr>
        <p:spPr>
          <a:xfrm>
            <a:off x="168872" y="2670245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039ADF-268F-1273-5805-02F9CDE207EA}"/>
              </a:ext>
            </a:extLst>
          </p:cNvPr>
          <p:cNvCxnSpPr/>
          <p:nvPr/>
        </p:nvCxnSpPr>
        <p:spPr>
          <a:xfrm>
            <a:off x="168872" y="4841074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2FC742-7A46-CC7E-F7EB-BAD438C5C35A}"/>
              </a:ext>
            </a:extLst>
          </p:cNvPr>
          <p:cNvSpPr txBox="1"/>
          <p:nvPr/>
        </p:nvSpPr>
        <p:spPr>
          <a:xfrm>
            <a:off x="168872" y="1321801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2374F-1D71-D63C-87C1-E3D2AB1EBA55}"/>
              </a:ext>
            </a:extLst>
          </p:cNvPr>
          <p:cNvSpPr txBox="1"/>
          <p:nvPr/>
        </p:nvSpPr>
        <p:spPr>
          <a:xfrm>
            <a:off x="168872" y="3530713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E6305-0D89-95D7-B467-18327BB6E594}"/>
              </a:ext>
            </a:extLst>
          </p:cNvPr>
          <p:cNvSpPr txBox="1"/>
          <p:nvPr/>
        </p:nvSpPr>
        <p:spPr>
          <a:xfrm>
            <a:off x="168872" y="5532131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90437-67A2-D38F-691A-FED83B54DC9E}"/>
              </a:ext>
            </a:extLst>
          </p:cNvPr>
          <p:cNvSpPr txBox="1"/>
          <p:nvPr/>
        </p:nvSpPr>
        <p:spPr>
          <a:xfrm>
            <a:off x="1968403" y="722438"/>
            <a:ext cx="3825123" cy="161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로드 및 </a:t>
            </a:r>
            <a:r>
              <a:rPr lang="ko-KR" altLang="en-US" sz="14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전처리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 설계 및 학습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tf1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호환가능한 코드로 변경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9BA0A-536F-FDBB-E7C4-0402E6978485}"/>
              </a:ext>
            </a:extLst>
          </p:cNvPr>
          <p:cNvSpPr txBox="1"/>
          <p:nvPr/>
        </p:nvSpPr>
        <p:spPr>
          <a:xfrm>
            <a:off x="6749808" y="876319"/>
            <a:ext cx="4852950" cy="107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부피측정 코드 합치기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수업 발표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206A2-9ED2-C390-4DE0-90737DF080C0}"/>
              </a:ext>
            </a:extLst>
          </p:cNvPr>
          <p:cNvSpPr txBox="1"/>
          <p:nvPr/>
        </p:nvSpPr>
        <p:spPr>
          <a:xfrm>
            <a:off x="1968402" y="2893266"/>
            <a:ext cx="4250914" cy="161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 code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및 분석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Calorie, nutrients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코드 추가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선행 연구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(NUVI lab),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앱 조사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58DED-BB15-D26C-DC60-5CDD1D77A823}"/>
              </a:ext>
            </a:extLst>
          </p:cNvPr>
          <p:cNvSpPr txBox="1"/>
          <p:nvPr/>
        </p:nvSpPr>
        <p:spPr>
          <a:xfrm>
            <a:off x="6749808" y="2800022"/>
            <a:ext cx="3825123" cy="107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수업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ppt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제작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A99F7-677F-AC88-1033-CE3968F9137F}"/>
              </a:ext>
            </a:extLst>
          </p:cNvPr>
          <p:cNvSpPr txBox="1"/>
          <p:nvPr/>
        </p:nvSpPr>
        <p:spPr>
          <a:xfrm>
            <a:off x="1968403" y="4932768"/>
            <a:ext cx="3825123" cy="107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Mask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RCNN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시도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+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 코드 합치기 시도 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50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ED78B3D-7AA6-4942-8E46-23EB876695D4}"/>
              </a:ext>
            </a:extLst>
          </p:cNvPr>
          <p:cNvSpPr txBox="1"/>
          <p:nvPr/>
        </p:nvSpPr>
        <p:spPr>
          <a:xfrm>
            <a:off x="3344009" y="2840446"/>
            <a:ext cx="550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Thank You</a:t>
            </a:r>
            <a:endParaRPr lang="ko-KR" altLang="en-US" sz="4000" spc="600" dirty="0">
              <a:ln w="15875">
                <a:solidFill>
                  <a:srgbClr val="40404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5CC91-0012-45D3-BC3C-3AB6F0BC6982}"/>
              </a:ext>
            </a:extLst>
          </p:cNvPr>
          <p:cNvSpPr txBox="1"/>
          <p:nvPr/>
        </p:nvSpPr>
        <p:spPr>
          <a:xfrm>
            <a:off x="4340524" y="2392480"/>
            <a:ext cx="3510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2022-1 </a:t>
            </a:r>
            <a:r>
              <a:rPr lang="ko-KR" altLang="en-US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기계학습과 인공지능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2113EE-DEBC-46B9-A993-93D2948C9AED}"/>
              </a:ext>
            </a:extLst>
          </p:cNvPr>
          <p:cNvCxnSpPr>
            <a:cxnSpLocks/>
          </p:cNvCxnSpPr>
          <p:nvPr/>
        </p:nvCxnSpPr>
        <p:spPr>
          <a:xfrm>
            <a:off x="5252486" y="2646396"/>
            <a:ext cx="171008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E30556-0C95-46E5-B70E-BAC51AC70F04}"/>
              </a:ext>
            </a:extLst>
          </p:cNvPr>
          <p:cNvSpPr/>
          <p:nvPr/>
        </p:nvSpPr>
        <p:spPr>
          <a:xfrm>
            <a:off x="9633097" y="5768252"/>
            <a:ext cx="2120737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지능시스템학과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D7934C-EED1-4260-88E5-1CF537B8A0BD}"/>
              </a:ext>
            </a:extLst>
          </p:cNvPr>
          <p:cNvSpPr/>
          <p:nvPr/>
        </p:nvSpPr>
        <p:spPr>
          <a:xfrm>
            <a:off x="9794847" y="6603829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004620-545C-4CA2-A5E8-6826FE2D7CC3}"/>
              </a:ext>
            </a:extLst>
          </p:cNvPr>
          <p:cNvSpPr/>
          <p:nvPr/>
        </p:nvSpPr>
        <p:spPr>
          <a:xfrm>
            <a:off x="9775465" y="6159670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DFA24F3-7742-4872-9CE3-B89465A11AC6}"/>
              </a:ext>
            </a:extLst>
          </p:cNvPr>
          <p:cNvGrpSpPr/>
          <p:nvPr/>
        </p:nvGrpSpPr>
        <p:grpSpPr>
          <a:xfrm>
            <a:off x="4340523" y="1620955"/>
            <a:ext cx="3510951" cy="596816"/>
            <a:chOff x="4340523" y="1620955"/>
            <a:chExt cx="3510951" cy="5968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B9614-C516-437E-B248-470542CA61FC}"/>
                </a:ext>
              </a:extLst>
            </p:cNvPr>
            <p:cNvSpPr txBox="1"/>
            <p:nvPr/>
          </p:nvSpPr>
          <p:spPr>
            <a:xfrm>
              <a:off x="4340523" y="1620955"/>
              <a:ext cx="3510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600" dirty="0">
                  <a:ln w="15875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CONTENTS</a:t>
              </a:r>
              <a:endParaRPr lang="ko-KR" altLang="en-US" sz="280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507F36B-83A7-4E70-A147-4EBDB51058D9}"/>
                </a:ext>
              </a:extLst>
            </p:cNvPr>
            <p:cNvCxnSpPr>
              <a:cxnSpLocks/>
            </p:cNvCxnSpPr>
            <p:nvPr/>
          </p:nvCxnSpPr>
          <p:spPr>
            <a:xfrm>
              <a:off x="4804808" y="2217771"/>
              <a:ext cx="248400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DD4817D-3816-4E92-A49B-DE9DAEB769AD}"/>
              </a:ext>
            </a:extLst>
          </p:cNvPr>
          <p:cNvSpPr txBox="1"/>
          <p:nvPr/>
        </p:nvSpPr>
        <p:spPr>
          <a:xfrm>
            <a:off x="2886451" y="2524688"/>
            <a:ext cx="2908143" cy="380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설명</a:t>
            </a:r>
            <a:endParaRPr lang="en-US" altLang="ko-KR" sz="20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NUVI lab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Work flow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2C2B1-575F-E8C4-B389-C520CA698329}"/>
              </a:ext>
            </a:extLst>
          </p:cNvPr>
          <p:cNvSpPr txBox="1"/>
          <p:nvPr/>
        </p:nvSpPr>
        <p:spPr>
          <a:xfrm>
            <a:off x="6807200" y="2524688"/>
            <a:ext cx="3657600" cy="343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  <a:endParaRPr lang="en-US" altLang="ko-KR" sz="18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54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1132849A-F901-CE39-990A-419494FEC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6645" r="14420" b="12218"/>
          <a:stretch/>
        </p:blipFill>
        <p:spPr>
          <a:xfrm>
            <a:off x="9923776" y="4490812"/>
            <a:ext cx="1507233" cy="12482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49D746-6537-1A3F-9F12-96A6E1FE9F59}"/>
              </a:ext>
            </a:extLst>
          </p:cNvPr>
          <p:cNvCxnSpPr>
            <a:cxnSpLocks/>
          </p:cNvCxnSpPr>
          <p:nvPr/>
        </p:nvCxnSpPr>
        <p:spPr>
          <a:xfrm flipV="1">
            <a:off x="7792199" y="4148876"/>
            <a:ext cx="4053697" cy="2054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40BFBD-DC2D-ABB1-71D1-E75EE50C02C6}"/>
              </a:ext>
            </a:extLst>
          </p:cNvPr>
          <p:cNvSpPr/>
          <p:nvPr/>
        </p:nvSpPr>
        <p:spPr>
          <a:xfrm>
            <a:off x="7792199" y="978068"/>
            <a:ext cx="4053697" cy="546487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54193" y="442821"/>
            <a:ext cx="12827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154193" y="97249"/>
            <a:ext cx="128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9846C-3D40-5D13-ED6D-298E6C2DD766}"/>
              </a:ext>
            </a:extLst>
          </p:cNvPr>
          <p:cNvSpPr txBox="1"/>
          <p:nvPr/>
        </p:nvSpPr>
        <p:spPr>
          <a:xfrm>
            <a:off x="252712" y="847263"/>
            <a:ext cx="6823474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목표 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음식 이미지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인식 후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칼로리 추정 결과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76121-4C92-26E3-7891-2A539E6F3B0E}"/>
              </a:ext>
            </a:extLst>
          </p:cNvPr>
          <p:cNvSpPr txBox="1"/>
          <p:nvPr/>
        </p:nvSpPr>
        <p:spPr>
          <a:xfrm>
            <a:off x="252712" y="1508155"/>
            <a:ext cx="2909170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기대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효과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30CEB-900E-9B96-AAFF-7668EBBB0D44}"/>
              </a:ext>
            </a:extLst>
          </p:cNvPr>
          <p:cNvSpPr txBox="1"/>
          <p:nvPr/>
        </p:nvSpPr>
        <p:spPr>
          <a:xfrm>
            <a:off x="487967" y="2011113"/>
            <a:ext cx="7058993" cy="433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일일이 음식의 종류와 양을 기입하는 불편함 없이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 한장으로 칼로리 계산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가능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연구중인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“3D object detection”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도움이 될 것이라 기대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연구중인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“human motion detection”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부분에 도움이 될 것이라 기대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BDACE2-A166-9E72-C2EF-2627330D9979}"/>
              </a:ext>
            </a:extLst>
          </p:cNvPr>
          <p:cNvSpPr txBox="1"/>
          <p:nvPr/>
        </p:nvSpPr>
        <p:spPr>
          <a:xfrm>
            <a:off x="889117" y="2843318"/>
            <a:ext cx="6341807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기존의 앱들은 식단에 나타난 </a:t>
            </a: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음식들의 종류와 양을 직접 기입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해야 하는 불편함이 있음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실제로 먹은 양이 정확히 몇 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 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인지 예상하기 어렵기 때문에 </a:t>
            </a: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양 기입 시 오차가 많이 발생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 수 있음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0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91E28B-1055-8360-C889-9AFE025D580D}"/>
              </a:ext>
            </a:extLst>
          </p:cNvPr>
          <p:cNvSpPr txBox="1"/>
          <p:nvPr/>
        </p:nvSpPr>
        <p:spPr>
          <a:xfrm>
            <a:off x="889117" y="2572029"/>
            <a:ext cx="2229113" cy="27699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계산 앱들의 한계</a:t>
            </a:r>
            <a:endParaRPr lang="ko-KR" altLang="en-US" sz="12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95C06C-A5D8-65E7-364E-EF38F3E6D65A}"/>
              </a:ext>
            </a:extLst>
          </p:cNvPr>
          <p:cNvSpPr txBox="1"/>
          <p:nvPr/>
        </p:nvSpPr>
        <p:spPr>
          <a:xfrm>
            <a:off x="889117" y="3933310"/>
            <a:ext cx="6501932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일일이 음식의 종류와 양을 기입하는 불편함 없이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 한장으로 칼로리 계산 가능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부피를 계산하여 칼로리를 계산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하기 때문에 보다 정확함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4B2CB6-CAC8-8F07-5DF1-46E1117E77AD}"/>
              </a:ext>
            </a:extLst>
          </p:cNvPr>
          <p:cNvSpPr txBox="1"/>
          <p:nvPr/>
        </p:nvSpPr>
        <p:spPr>
          <a:xfrm>
            <a:off x="889117" y="3659797"/>
            <a:ext cx="1495908" cy="27699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프로젝트의 장점</a:t>
            </a:r>
            <a:endParaRPr lang="ko-KR" altLang="en-US" sz="12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1B6BB2E-4F84-BEDA-30A1-7AFC90D3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414" y="1360161"/>
            <a:ext cx="1261491" cy="21882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07A418B-6747-D7DE-4520-86B128275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2"/>
          <a:stretch/>
        </p:blipFill>
        <p:spPr>
          <a:xfrm>
            <a:off x="10572005" y="1360161"/>
            <a:ext cx="1207078" cy="23139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729EDF0-69EA-D09E-C502-F6B79F48A5B7}"/>
              </a:ext>
            </a:extLst>
          </p:cNvPr>
          <p:cNvSpPr txBox="1"/>
          <p:nvPr/>
        </p:nvSpPr>
        <p:spPr>
          <a:xfrm>
            <a:off x="8646442" y="847263"/>
            <a:ext cx="2345210" cy="261610"/>
          </a:xfrm>
          <a:prstGeom prst="rect">
            <a:avLst/>
          </a:prstGeom>
          <a:solidFill>
            <a:srgbClr val="40404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계산 앱 </a:t>
            </a:r>
            <a:r>
              <a:rPr lang="en-US" altLang="ko-KR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sz="1100" dirty="0" err="1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FatSecret</a:t>
            </a:r>
            <a:endParaRPr lang="ko-KR" altLang="en-US" sz="11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36D3-5055-F6EE-64C0-2FFE9580751E}"/>
              </a:ext>
            </a:extLst>
          </p:cNvPr>
          <p:cNvSpPr txBox="1"/>
          <p:nvPr/>
        </p:nvSpPr>
        <p:spPr>
          <a:xfrm>
            <a:off x="8646442" y="4043713"/>
            <a:ext cx="2345210" cy="261610"/>
          </a:xfrm>
          <a:prstGeom prst="rect">
            <a:avLst/>
          </a:prstGeom>
          <a:solidFill>
            <a:srgbClr val="40404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결과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8245774-2787-55E5-2A51-E7F43E904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87" y="4490812"/>
            <a:ext cx="1540673" cy="154067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F01B496-3707-D581-9A6A-E2E404546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b="9830"/>
          <a:stretch/>
        </p:blipFill>
        <p:spPr bwMode="auto">
          <a:xfrm>
            <a:off x="9225172" y="1360161"/>
            <a:ext cx="1261491" cy="231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28C4A2-86EA-A10C-4E71-86FFC66461C9}"/>
              </a:ext>
            </a:extLst>
          </p:cNvPr>
          <p:cNvSpPr txBox="1"/>
          <p:nvPr/>
        </p:nvSpPr>
        <p:spPr>
          <a:xfrm>
            <a:off x="8857875" y="3746279"/>
            <a:ext cx="62200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</a:t>
            </a:r>
            <a:endParaRPr lang="ko-KR" altLang="en-US" sz="1000" dirty="0">
              <a:ln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27DE61-19CC-00DF-0967-72A05B4D8660}"/>
              </a:ext>
            </a:extLst>
          </p:cNvPr>
          <p:cNvSpPr txBox="1"/>
          <p:nvPr/>
        </p:nvSpPr>
        <p:spPr>
          <a:xfrm>
            <a:off x="10787887" y="3740644"/>
            <a:ext cx="77531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1C0985-59E7-2416-A62E-72874A6A8B9A}"/>
              </a:ext>
            </a:extLst>
          </p:cNvPr>
          <p:cNvSpPr txBox="1"/>
          <p:nvPr/>
        </p:nvSpPr>
        <p:spPr>
          <a:xfrm>
            <a:off x="8320860" y="6136875"/>
            <a:ext cx="1074030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image</a:t>
            </a:r>
            <a:endParaRPr lang="ko-KR" altLang="en-US" sz="1000" dirty="0">
              <a:ln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8793D5-726F-C2E8-FD63-1F0CB4B25C98}"/>
              </a:ext>
            </a:extLst>
          </p:cNvPr>
          <p:cNvSpPr txBox="1"/>
          <p:nvPr/>
        </p:nvSpPr>
        <p:spPr>
          <a:xfrm>
            <a:off x="10323269" y="6133493"/>
            <a:ext cx="77531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79991B6-E440-A4DA-4FA9-8D4BE137B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0864" y="5732851"/>
            <a:ext cx="2060127" cy="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2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54193" y="442821"/>
            <a:ext cx="10057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50004" y="76548"/>
            <a:ext cx="1261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NUVI</a:t>
            </a:r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lab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92D64-4738-4FC9-A19F-5317DB45D11B}"/>
              </a:ext>
            </a:extLst>
          </p:cNvPr>
          <p:cNvSpPr txBox="1"/>
          <p:nvPr/>
        </p:nvSpPr>
        <p:spPr>
          <a:xfrm>
            <a:off x="3392057" y="786447"/>
            <a:ext cx="540788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누비랩의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인공지능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(AI)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스캐너 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누비 스캔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EE7B1F-4F58-4FC0-B4AD-E3F45D3C991B}"/>
              </a:ext>
            </a:extLst>
          </p:cNvPr>
          <p:cNvSpPr txBox="1"/>
          <p:nvPr/>
        </p:nvSpPr>
        <p:spPr>
          <a:xfrm>
            <a:off x="5922628" y="1539427"/>
            <a:ext cx="6190107" cy="2344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식당 이용자들의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배식량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섭취량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잔반량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등을 측정해 데이터화하고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이를 기반으로 개개인의 음식 소비량을 예측해 다음에 준비해야 할 적정 음식량을 계산해주는 방식</a:t>
            </a:r>
            <a:endParaRPr lang="en-US" altLang="ko-KR" sz="11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배식구와 퇴식구에 각각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기능을 탑재한 스캐너와 센서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설치한다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>
                    <a:alpha val="64000"/>
                  </a:schemeClr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이용자가 스캐너 밑에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식판을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가져다 대면 카메라 센서가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 이내에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95%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넘는 정확도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식판에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담긴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영양 성분과 칼로리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알려준다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>
                    <a:alpha val="64000"/>
                  </a:schemeClr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각종 음식 이미지를 학습한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여러 음식의 종류를 인식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하고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센서는 음식의 양을 분석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0514C-F5C4-4715-9DEE-9EBBEEB4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57" y="4046873"/>
            <a:ext cx="2641825" cy="1881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A2CA57-8C43-4C86-8A03-7EBE2E93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5" y="1809112"/>
            <a:ext cx="2646402" cy="21273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2F111-A49D-4425-81AF-64CA1333F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0" y="4046873"/>
            <a:ext cx="2668887" cy="21273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81C87C-45AF-471B-950C-FE807BE28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995" y="1809112"/>
            <a:ext cx="2686987" cy="1945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9B38F0-1A03-45B9-BFAB-F3D6720BF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9" y="3883467"/>
            <a:ext cx="4986464" cy="28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38291" y="442821"/>
            <a:ext cx="108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50004" y="76547"/>
            <a:ext cx="126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Work flow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AF490-D42E-44F5-60D7-B518829364B8}"/>
              </a:ext>
            </a:extLst>
          </p:cNvPr>
          <p:cNvCxnSpPr/>
          <p:nvPr/>
        </p:nvCxnSpPr>
        <p:spPr>
          <a:xfrm>
            <a:off x="138291" y="3598606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EE8225-9B0C-F6B5-E203-659B9F11FBBA}"/>
              </a:ext>
            </a:extLst>
          </p:cNvPr>
          <p:cNvCxnSpPr>
            <a:cxnSpLocks/>
          </p:cNvCxnSpPr>
          <p:nvPr/>
        </p:nvCxnSpPr>
        <p:spPr>
          <a:xfrm>
            <a:off x="6065418" y="750061"/>
            <a:ext cx="43223" cy="5987845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15A24996-DC83-EB5D-D1F7-4E7F5230D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19" y="1078687"/>
            <a:ext cx="2191294" cy="21912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5F25F2-9BE9-07BA-8278-2B4B6346B75B}"/>
              </a:ext>
            </a:extLst>
          </p:cNvPr>
          <p:cNvSpPr txBox="1"/>
          <p:nvPr/>
        </p:nvSpPr>
        <p:spPr>
          <a:xfrm>
            <a:off x="344767" y="847440"/>
            <a:ext cx="1648632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Input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84E0A1-1E42-9EAA-1794-2F84F9EA27BC}"/>
              </a:ext>
            </a:extLst>
          </p:cNvPr>
          <p:cNvSpPr txBox="1"/>
          <p:nvPr/>
        </p:nvSpPr>
        <p:spPr>
          <a:xfrm>
            <a:off x="6402778" y="847439"/>
            <a:ext cx="2004059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Food Detection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6DD09CD6-1149-0854-93D5-140A39B22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47" y="1371749"/>
            <a:ext cx="3232107" cy="168131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43F51A-3991-BD11-510F-0B7B8B218DEA}"/>
              </a:ext>
            </a:extLst>
          </p:cNvPr>
          <p:cNvSpPr txBox="1"/>
          <p:nvPr/>
        </p:nvSpPr>
        <p:spPr>
          <a:xfrm>
            <a:off x="6281958" y="3211536"/>
            <a:ext cx="5753810" cy="312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구성된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</a:t>
            </a:r>
            <a:r>
              <a:rPr lang="ko-KR" altLang="en-US" sz="11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 후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fit()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모델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BEE357-0524-6B60-F0BB-CAC5BE6A21DA}"/>
              </a:ext>
            </a:extLst>
          </p:cNvPr>
          <p:cNvSpPr txBox="1"/>
          <p:nvPr/>
        </p:nvSpPr>
        <p:spPr>
          <a:xfrm>
            <a:off x="344767" y="3790336"/>
            <a:ext cx="2052898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Volume Estimation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2436054-9362-8009-2AFC-2994BAF5D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9314" r="6767" b="8545"/>
          <a:stretch/>
        </p:blipFill>
        <p:spPr>
          <a:xfrm>
            <a:off x="3328038" y="4409639"/>
            <a:ext cx="2355311" cy="16486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D313CD7-5B31-4C2E-60BD-B7E28CB6D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6" y="4473968"/>
            <a:ext cx="1672208" cy="125415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C186AF0-9F2F-F6D6-EA4C-EC7020F47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112" y="4003756"/>
            <a:ext cx="2231143" cy="341868"/>
          </a:xfrm>
          <a:prstGeom prst="rect">
            <a:avLst/>
          </a:prstGeom>
        </p:spPr>
      </p:pic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EB5FFFB7-9897-61FB-5F64-9DC3CBA137F2}"/>
              </a:ext>
            </a:extLst>
          </p:cNvPr>
          <p:cNvSpPr/>
          <p:nvPr/>
        </p:nvSpPr>
        <p:spPr>
          <a:xfrm>
            <a:off x="2487017" y="4949138"/>
            <a:ext cx="466279" cy="438236"/>
          </a:xfrm>
          <a:prstGeom prst="rightArrow">
            <a:avLst>
              <a:gd name="adj1" fmla="val 39842"/>
              <a:gd name="adj2" fmla="val 6273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13B27B-F1F9-E8FF-CCF8-6752A565D985}"/>
              </a:ext>
            </a:extLst>
          </p:cNvPr>
          <p:cNvSpPr txBox="1"/>
          <p:nvPr/>
        </p:nvSpPr>
        <p:spPr>
          <a:xfrm>
            <a:off x="162125" y="6174288"/>
            <a:ext cx="5879460" cy="54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Estimation Network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 </a:t>
            </a:r>
            <a:r>
              <a:rPr lang="en-US" altLang="ko-KR" sz="105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Cloud-to-Volume Algorithm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이용하여 부피 계산</a:t>
            </a:r>
            <a:endParaRPr lang="ko-KR" altLang="en-US" sz="105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6A29E6-C185-A5F7-7A9B-6EFD39C827AB}"/>
              </a:ext>
            </a:extLst>
          </p:cNvPr>
          <p:cNvSpPr txBox="1"/>
          <p:nvPr/>
        </p:nvSpPr>
        <p:spPr>
          <a:xfrm>
            <a:off x="6402778" y="3790335"/>
            <a:ext cx="26723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Calorie calculation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E3BC11-FDB5-BCDE-811D-4733B46256A5}"/>
              </a:ext>
            </a:extLst>
          </p:cNvPr>
          <p:cNvSpPr txBox="1"/>
          <p:nvPr/>
        </p:nvSpPr>
        <p:spPr>
          <a:xfrm>
            <a:off x="6936876" y="6316346"/>
            <a:ext cx="43522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추정한 부피 기반으로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칼로리표를 이용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하여 칼로리와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영양 성분 계산</a:t>
            </a:r>
            <a:endParaRPr lang="ko-KR" altLang="en-US" sz="1100" dirty="0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00122B-369D-DDB2-A974-E5041E2F05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r="14420"/>
          <a:stretch/>
        </p:blipFill>
        <p:spPr>
          <a:xfrm>
            <a:off x="9755369" y="3965706"/>
            <a:ext cx="2368889" cy="2417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4D00C7-1FD7-D1D3-D96F-C58EB98E6B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0710" y="5496452"/>
            <a:ext cx="3168394" cy="464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B6FC2B-484A-0707-AC61-5D4B90F49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0710" y="4442288"/>
            <a:ext cx="3239624" cy="6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8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21DE3D6-0313-33AD-D717-AD4FD970DF80}"/>
              </a:ext>
            </a:extLst>
          </p:cNvPr>
          <p:cNvSpPr txBox="1"/>
          <p:nvPr/>
        </p:nvSpPr>
        <p:spPr>
          <a:xfrm>
            <a:off x="301426" y="4014958"/>
            <a:ext cx="5429972" cy="1971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dirty="0" err="1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5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Data split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식품 카테고리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1000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101,000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데이터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공식 홈페이지 코드를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통해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 : test = 7.5 : 2.5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나눈 것을 확인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압축해제 시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txt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train, test set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정리되어 있음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1008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61915" y="77007"/>
            <a:ext cx="1158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Datasets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359EF-2CF9-475A-86C9-70FFCF34016C}"/>
              </a:ext>
            </a:extLst>
          </p:cNvPr>
          <p:cNvSpPr txBox="1"/>
          <p:nvPr/>
        </p:nvSpPr>
        <p:spPr>
          <a:xfrm>
            <a:off x="223695" y="757254"/>
            <a:ext cx="1123628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6848D-4DA6-408A-92AF-781FC46C3BC8}"/>
              </a:ext>
            </a:extLst>
          </p:cNvPr>
          <p:cNvSpPr txBox="1"/>
          <p:nvPr/>
        </p:nvSpPr>
        <p:spPr>
          <a:xfrm>
            <a:off x="304543" y="1367083"/>
            <a:ext cx="6884903" cy="2433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</a:t>
            </a: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Tensorflow_datasets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있는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종별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천장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 음식 선별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 hub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있는 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한국 음식 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종별 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천 장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중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 음식 선별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종류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사과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비빔밥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불고기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초콜릿 케이크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계란 </a:t>
            </a:r>
            <a:r>
              <a:rPr lang="ko-KR" altLang="en-US" sz="1200" dirty="0" err="1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후라이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햄버거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짜장면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김밥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김치찌개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피자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라면 샌드위치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스테이크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초밥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898C5F-BE94-4358-A84C-F8AC0D8A8E20}"/>
              </a:ext>
            </a:extLst>
          </p:cNvPr>
          <p:cNvCxnSpPr>
            <a:cxnSpLocks/>
          </p:cNvCxnSpPr>
          <p:nvPr/>
        </p:nvCxnSpPr>
        <p:spPr>
          <a:xfrm>
            <a:off x="374046" y="1933962"/>
            <a:ext cx="721185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F1F92C-BF3F-4150-A30B-181E9346BF8E}"/>
              </a:ext>
            </a:extLst>
          </p:cNvPr>
          <p:cNvCxnSpPr>
            <a:cxnSpLocks/>
          </p:cNvCxnSpPr>
          <p:nvPr/>
        </p:nvCxnSpPr>
        <p:spPr>
          <a:xfrm>
            <a:off x="379157" y="4604235"/>
            <a:ext cx="191121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5E1A9A7-5421-3E92-37F9-0DFFE5607325}"/>
              </a:ext>
            </a:extLst>
          </p:cNvPr>
          <p:cNvGrpSpPr/>
          <p:nvPr/>
        </p:nvGrpSpPr>
        <p:grpSpPr>
          <a:xfrm>
            <a:off x="7561903" y="1170124"/>
            <a:ext cx="4150327" cy="5280392"/>
            <a:chOff x="6999598" y="663061"/>
            <a:chExt cx="4684468" cy="63917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FACF234-70D1-A5F6-790A-62050A0B0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663061"/>
              <a:ext cx="1242087" cy="112450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B04F6C-907E-BCDF-486F-F82540E05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040" y="663061"/>
              <a:ext cx="1507188" cy="112450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DC3F8DF-4C18-81FC-C661-9E1E01F4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7983" y="4700771"/>
              <a:ext cx="1691607" cy="169160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3A1074A-F6E5-3E9B-7626-A054129D9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459" y="1886758"/>
              <a:ext cx="1691607" cy="126209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B284C20-43A9-B995-DC5D-229862A49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99" y="5150693"/>
              <a:ext cx="1242088" cy="165611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086C604-4939-040D-2F35-EB2A1CF5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459" y="664337"/>
              <a:ext cx="1691607" cy="112322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859DB34-2777-69AF-16A5-09BDD096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4768507"/>
              <a:ext cx="1507189" cy="100479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39F2B25-5DE0-FFFB-78CE-423CE54B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98" y="3943387"/>
              <a:ext cx="1246925" cy="108664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8566965-4F0D-764F-C41A-34ED928D0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1872437"/>
              <a:ext cx="1242087" cy="91849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C960915-3B93-7544-CAD1-C177612C9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3511407"/>
              <a:ext cx="1507189" cy="113039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9E4DA38-0D93-2E1A-A1A7-FE41B109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5867451"/>
              <a:ext cx="1507189" cy="118740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329C074-1788-8575-9C0A-BCF082BF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203909" y="3042738"/>
              <a:ext cx="1268705" cy="169160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1F834C4-5108-A92C-2CD2-601FD592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2913834"/>
              <a:ext cx="1246925" cy="96198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4CFF4A1-5E6D-4CA9-2FD2-F044FC4D6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040" y="1877511"/>
              <a:ext cx="1507188" cy="1507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59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ABA666-FD4B-6E7D-022F-18E0A1816C78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223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0728C9-342B-AC51-240A-BD898D76BAAE}"/>
              </a:ext>
            </a:extLst>
          </p:cNvPr>
          <p:cNvSpPr txBox="1"/>
          <p:nvPr/>
        </p:nvSpPr>
        <p:spPr>
          <a:xfrm>
            <a:off x="50003" y="76548"/>
            <a:ext cx="238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 Model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74027-07D1-62F9-0897-BF055055F605}"/>
              </a:ext>
            </a:extLst>
          </p:cNvPr>
          <p:cNvSpPr txBox="1"/>
          <p:nvPr/>
        </p:nvSpPr>
        <p:spPr>
          <a:xfrm>
            <a:off x="317954" y="696800"/>
            <a:ext cx="2686411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DF4224-529F-BC37-F9A1-D03261FEDE0D}"/>
              </a:ext>
            </a:extLst>
          </p:cNvPr>
          <p:cNvSpPr txBox="1"/>
          <p:nvPr/>
        </p:nvSpPr>
        <p:spPr>
          <a:xfrm>
            <a:off x="535697" y="1508444"/>
            <a:ext cx="5825470" cy="156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Layer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개수와 종류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과대 적합 방법을 바꾸어 실험하며 성능이 개선된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 생성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Dropout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통해 과대적합 방지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Input_size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224*224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변경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VGG16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구조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착안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C9ABAB1-55FD-D1A9-D615-61373CFD7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795234"/>
              </p:ext>
            </p:extLst>
          </p:nvPr>
        </p:nvGraphicFramePr>
        <p:xfrm>
          <a:off x="6880458" y="1164074"/>
          <a:ext cx="4970397" cy="3245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9D0DEFE-2C66-1058-8735-ED84A62C81C2}"/>
              </a:ext>
            </a:extLst>
          </p:cNvPr>
          <p:cNvSpPr txBox="1"/>
          <p:nvPr/>
        </p:nvSpPr>
        <p:spPr>
          <a:xfrm>
            <a:off x="549930" y="3802241"/>
            <a:ext cx="4184630" cy="658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batch_size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150, epochs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300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Loss: 130.82%, ACC : 82.83%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나옴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AE2F61-32D3-A287-BEE7-BAA62A169403}"/>
              </a:ext>
            </a:extLst>
          </p:cNvPr>
          <p:cNvSpPr txBox="1"/>
          <p:nvPr/>
        </p:nvSpPr>
        <p:spPr>
          <a:xfrm>
            <a:off x="534689" y="5076253"/>
            <a:ext cx="7598390" cy="104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필요한 환경과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필요한 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환경이 달라 한번에 실행하기 어려움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Detection: </a:t>
            </a: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2.x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Estimation: </a:t>
            </a: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1.x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버전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47CF70-40EA-5694-8690-D3E8EC09E04F}"/>
              </a:ext>
            </a:extLst>
          </p:cNvPr>
          <p:cNvSpPr txBox="1"/>
          <p:nvPr/>
        </p:nvSpPr>
        <p:spPr>
          <a:xfrm>
            <a:off x="137259" y="6202639"/>
            <a:ext cx="12086116" cy="57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&lt;VGG16 Model&gt;</a:t>
            </a: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VGGNet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옥스포드 대학의 연구팀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의해 개발된 모델로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2014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이미지넷 이미지 인식 대회에서 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준우승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한 모델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VGG16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Fully Connected Layer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16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층으로 구성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되어 있으며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kernel_size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가장 작은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 x 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strid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고정했으며 </a:t>
            </a: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MaxPooling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 x 2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stride 2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고정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D5E7B9-8540-0E2E-ECA9-ED821C6B90BB}"/>
              </a:ext>
            </a:extLst>
          </p:cNvPr>
          <p:cNvSpPr txBox="1"/>
          <p:nvPr/>
        </p:nvSpPr>
        <p:spPr>
          <a:xfrm>
            <a:off x="478527" y="1236971"/>
            <a:ext cx="1263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3ECCBF0-A2B2-7EAD-E90E-C304817CF626}"/>
              </a:ext>
            </a:extLst>
          </p:cNvPr>
          <p:cNvCxnSpPr>
            <a:cxnSpLocks/>
          </p:cNvCxnSpPr>
          <p:nvPr/>
        </p:nvCxnSpPr>
        <p:spPr>
          <a:xfrm>
            <a:off x="549930" y="1560136"/>
            <a:ext cx="1111230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58288B-324B-CCF6-A5C2-442B977987DE}"/>
              </a:ext>
            </a:extLst>
          </p:cNvPr>
          <p:cNvSpPr txBox="1"/>
          <p:nvPr/>
        </p:nvSpPr>
        <p:spPr>
          <a:xfrm>
            <a:off x="503927" y="3402107"/>
            <a:ext cx="989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</a:t>
            </a:r>
            <a:endParaRPr lang="en-US" altLang="ko-KR" sz="14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BAD9D-AF58-B3C3-5C2B-21D26ED9CFAF}"/>
              </a:ext>
            </a:extLst>
          </p:cNvPr>
          <p:cNvCxnSpPr>
            <a:cxnSpLocks/>
          </p:cNvCxnSpPr>
          <p:nvPr/>
        </p:nvCxnSpPr>
        <p:spPr>
          <a:xfrm flipV="1">
            <a:off x="573119" y="3725272"/>
            <a:ext cx="849281" cy="1045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1A8680A-E6C9-5BA3-EE66-36ACE0830179}"/>
              </a:ext>
            </a:extLst>
          </p:cNvPr>
          <p:cNvSpPr txBox="1"/>
          <p:nvPr/>
        </p:nvSpPr>
        <p:spPr>
          <a:xfrm>
            <a:off x="478527" y="4777251"/>
            <a:ext cx="989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Problem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1A2A65-40F4-4C3E-1D25-473FBDE76764}"/>
              </a:ext>
            </a:extLst>
          </p:cNvPr>
          <p:cNvCxnSpPr>
            <a:cxnSpLocks/>
          </p:cNvCxnSpPr>
          <p:nvPr/>
        </p:nvCxnSpPr>
        <p:spPr>
          <a:xfrm>
            <a:off x="555009" y="5100416"/>
            <a:ext cx="811510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41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ABA666-FD4B-6E7D-022F-18E0A1816C78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223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0728C9-342B-AC51-240A-BD898D76BAAE}"/>
              </a:ext>
            </a:extLst>
          </p:cNvPr>
          <p:cNvSpPr txBox="1"/>
          <p:nvPr/>
        </p:nvSpPr>
        <p:spPr>
          <a:xfrm>
            <a:off x="50003" y="76548"/>
            <a:ext cx="238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 Model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74027-07D1-62F9-0897-BF055055F605}"/>
              </a:ext>
            </a:extLst>
          </p:cNvPr>
          <p:cNvSpPr txBox="1"/>
          <p:nvPr/>
        </p:nvSpPr>
        <p:spPr>
          <a:xfrm>
            <a:off x="341145" y="784892"/>
            <a:ext cx="2686411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Modified CNN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ED325-8CD1-6AAE-0A90-E5BBB6CF61AB}"/>
              </a:ext>
            </a:extLst>
          </p:cNvPr>
          <p:cNvSpPr txBox="1"/>
          <p:nvPr/>
        </p:nvSpPr>
        <p:spPr>
          <a:xfrm>
            <a:off x="594535" y="1366661"/>
            <a:ext cx="4105589" cy="239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수정된 </a:t>
            </a:r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Keras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통한 이미지 로드 및 </a:t>
            </a:r>
            <a:r>
              <a:rPr lang="ko-KR" altLang="en-US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전처리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방법을 </a:t>
            </a: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image_dataset_from_directory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image.ImageDataGenerator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변경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D3CE36-2EBA-29AB-54DF-557CE82A78C7}"/>
              </a:ext>
            </a:extLst>
          </p:cNvPr>
          <p:cNvCxnSpPr>
            <a:cxnSpLocks/>
          </p:cNvCxnSpPr>
          <p:nvPr/>
        </p:nvCxnSpPr>
        <p:spPr>
          <a:xfrm>
            <a:off x="684281" y="1916021"/>
            <a:ext cx="1504855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DC8A26-48BA-1FA0-32BA-08697FAE5168}"/>
              </a:ext>
            </a:extLst>
          </p:cNvPr>
          <p:cNvSpPr txBox="1"/>
          <p:nvPr/>
        </p:nvSpPr>
        <p:spPr>
          <a:xfrm>
            <a:off x="594536" y="4086956"/>
            <a:ext cx="4335604" cy="2140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수정된 </a:t>
            </a:r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 Result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00" dirty="0">
              <a:ln w="3175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batch_size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150, epochs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Loss: 108.18%, ACC : 73.42%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나옴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정확도가 약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10%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낮게 나타남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동작을 못하여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시간이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tf2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비해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2-3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늘어남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B01F328-42A8-DCDB-8BAF-4D7B35F7B82D}"/>
              </a:ext>
            </a:extLst>
          </p:cNvPr>
          <p:cNvCxnSpPr>
            <a:cxnSpLocks/>
          </p:cNvCxnSpPr>
          <p:nvPr/>
        </p:nvCxnSpPr>
        <p:spPr>
          <a:xfrm>
            <a:off x="684281" y="4638798"/>
            <a:ext cx="212823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1B777F6-48E4-D569-DCAB-6ACD2AA4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26" y="830580"/>
            <a:ext cx="3701714" cy="39166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7B03B5-26D0-5E9A-2255-2DDA7C12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803" y="1856931"/>
            <a:ext cx="3553741" cy="4460050"/>
          </a:xfrm>
          <a:prstGeom prst="rect">
            <a:avLst/>
          </a:prstGeom>
        </p:spPr>
      </p:pic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89BD2BF2-3D93-5F51-4E8E-320024A0AD4B}"/>
              </a:ext>
            </a:extLst>
          </p:cNvPr>
          <p:cNvSpPr/>
          <p:nvPr/>
        </p:nvSpPr>
        <p:spPr>
          <a:xfrm rot="5400000">
            <a:off x="8591552" y="1094882"/>
            <a:ext cx="853440" cy="891537"/>
          </a:xfrm>
          <a:prstGeom prst="bentArrow">
            <a:avLst>
              <a:gd name="adj1" fmla="val 25000"/>
              <a:gd name="adj2" fmla="val 25000"/>
              <a:gd name="adj3" fmla="val 39286"/>
              <a:gd name="adj4" fmla="val 437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6912B6-F85F-132D-F080-8BD24E82A6B9}"/>
              </a:ext>
            </a:extLst>
          </p:cNvPr>
          <p:cNvSpPr txBox="1"/>
          <p:nvPr/>
        </p:nvSpPr>
        <p:spPr>
          <a:xfrm>
            <a:off x="5231226" y="4747260"/>
            <a:ext cx="3013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Tf2 &lt; </a:t>
            </a:r>
            <a:r>
              <a:rPr lang="en-US" altLang="ko-KR" sz="12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image_dataset_from_directory</a:t>
            </a:r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</a:t>
            </a:r>
            <a:endParaRPr lang="en-US" altLang="ko-KR" sz="1200" dirty="0">
              <a:ln w="3175">
                <a:solidFill>
                  <a:srgbClr val="EFEFEF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EAAE3A-8EAA-116B-929F-ACEEB30085DF}"/>
              </a:ext>
            </a:extLst>
          </p:cNvPr>
          <p:cNvSpPr txBox="1"/>
          <p:nvPr/>
        </p:nvSpPr>
        <p:spPr>
          <a:xfrm>
            <a:off x="8718124" y="6316981"/>
            <a:ext cx="2751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Tf1 &lt; </a:t>
            </a:r>
            <a:r>
              <a:rPr lang="en-US" altLang="ko-KR" sz="12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image.ImageDataGenerator</a:t>
            </a:r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endParaRPr lang="en-US" altLang="ko-KR" sz="1200" dirty="0">
              <a:ln w="3175">
                <a:solidFill>
                  <a:srgbClr val="EFEFEF"/>
                </a:solidFill>
              </a:ln>
              <a:solidFill>
                <a:srgbClr val="EFEFE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5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87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2041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A5647-A74E-6DB3-89C5-6B24D3231359}"/>
              </a:ext>
            </a:extLst>
          </p:cNvPr>
          <p:cNvSpPr txBox="1"/>
          <p:nvPr/>
        </p:nvSpPr>
        <p:spPr>
          <a:xfrm>
            <a:off x="223695" y="757254"/>
            <a:ext cx="4413150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 work flow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DF12E5C-421A-B32A-B619-62C4C781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43" y="1735791"/>
            <a:ext cx="1441017" cy="9825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F13BF9-38DC-8887-B9D2-F50648A2B9C5}"/>
              </a:ext>
            </a:extLst>
          </p:cNvPr>
          <p:cNvSpPr txBox="1"/>
          <p:nvPr/>
        </p:nvSpPr>
        <p:spPr>
          <a:xfrm>
            <a:off x="7844822" y="6592912"/>
            <a:ext cx="427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참고 </a:t>
            </a:r>
            <a:r>
              <a:rPr lang="en-US" altLang="ko-KR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fr-FR" altLang="ko-KR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https://github.com/AlexGraikos/food_volume_estimation</a:t>
            </a:r>
            <a:endParaRPr lang="ko-KR" altLang="en-US" sz="1000" dirty="0">
              <a:ln w="0">
                <a:noFill/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2" name="Picture 2" descr="볼륨 추정">
            <a:extLst>
              <a:ext uri="{FF2B5EF4-FFF2-40B4-BE49-F238E27FC236}">
                <a16:creationId xmlns:a16="http://schemas.microsoft.com/office/drawing/2014/main" id="{411E6FCC-CEF1-114C-D506-14ED96DC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85" y="3123140"/>
            <a:ext cx="8155257" cy="33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A9922D7-D164-41B8-51B3-CB0B9442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65" y="2277087"/>
            <a:ext cx="1287153" cy="87139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48AF91-218C-7892-A8FF-0379823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507" y="2039308"/>
            <a:ext cx="1204293" cy="8206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7659FBD-3E30-1D22-1364-889A710C5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416" y="4837443"/>
            <a:ext cx="1209278" cy="833058"/>
          </a:xfrm>
          <a:prstGeom prst="rect">
            <a:avLst/>
          </a:prstGeom>
        </p:spPr>
      </p:pic>
      <p:sp>
        <p:nvSpPr>
          <p:cNvPr id="39" name="말풍선: 타원형 38">
            <a:extLst>
              <a:ext uri="{FF2B5EF4-FFF2-40B4-BE49-F238E27FC236}">
                <a16:creationId xmlns:a16="http://schemas.microsoft.com/office/drawing/2014/main" id="{FD8ADA0B-B2CA-36E5-4E28-7CED1C82B80B}"/>
              </a:ext>
            </a:extLst>
          </p:cNvPr>
          <p:cNvSpPr/>
          <p:nvPr/>
        </p:nvSpPr>
        <p:spPr>
          <a:xfrm>
            <a:off x="249900" y="1991816"/>
            <a:ext cx="1757053" cy="1350834"/>
          </a:xfrm>
          <a:prstGeom prst="wedgeEllipseCallout">
            <a:avLst>
              <a:gd name="adj1" fmla="val 58270"/>
              <a:gd name="adj2" fmla="val 48615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E921530E-7FD5-4635-6C0C-EB0D4D806246}"/>
              </a:ext>
            </a:extLst>
          </p:cNvPr>
          <p:cNvSpPr/>
          <p:nvPr/>
        </p:nvSpPr>
        <p:spPr>
          <a:xfrm>
            <a:off x="6151231" y="4663605"/>
            <a:ext cx="1651649" cy="1248120"/>
          </a:xfrm>
          <a:prstGeom prst="wedgeEllipseCallout">
            <a:avLst>
              <a:gd name="adj1" fmla="val -105587"/>
              <a:gd name="adj2" fmla="val 38771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말풍선: 타원형 42">
            <a:extLst>
              <a:ext uri="{FF2B5EF4-FFF2-40B4-BE49-F238E27FC236}">
                <a16:creationId xmlns:a16="http://schemas.microsoft.com/office/drawing/2014/main" id="{E90FC81D-6772-321A-DB13-C4229BCAEBC6}"/>
              </a:ext>
            </a:extLst>
          </p:cNvPr>
          <p:cNvSpPr/>
          <p:nvPr/>
        </p:nvSpPr>
        <p:spPr>
          <a:xfrm>
            <a:off x="3843026" y="1833349"/>
            <a:ext cx="1651649" cy="1248120"/>
          </a:xfrm>
          <a:prstGeom prst="wedgeEllipseCallout">
            <a:avLst>
              <a:gd name="adj1" fmla="val 2271"/>
              <a:gd name="adj2" fmla="val 65110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4B0F720E-13F4-1922-0228-2848BD417D71}"/>
              </a:ext>
            </a:extLst>
          </p:cNvPr>
          <p:cNvSpPr/>
          <p:nvPr/>
        </p:nvSpPr>
        <p:spPr>
          <a:xfrm>
            <a:off x="6460528" y="1867969"/>
            <a:ext cx="1651649" cy="1248120"/>
          </a:xfrm>
          <a:prstGeom prst="wedgeEllipseCallout">
            <a:avLst>
              <a:gd name="adj1" fmla="val 4028"/>
              <a:gd name="adj2" fmla="val 61196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7E4042D-C3A7-6E54-0426-A4B86DF464A1}"/>
              </a:ext>
            </a:extLst>
          </p:cNvPr>
          <p:cNvSpPr/>
          <p:nvPr/>
        </p:nvSpPr>
        <p:spPr>
          <a:xfrm>
            <a:off x="8534401" y="5187562"/>
            <a:ext cx="3583394" cy="1150914"/>
          </a:xfrm>
          <a:prstGeom prst="roundRect">
            <a:avLst>
              <a:gd name="adj" fmla="val 15732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E74F2C-4037-5119-8453-E6125B09B179}"/>
              </a:ext>
            </a:extLst>
          </p:cNvPr>
          <p:cNvSpPr txBox="1"/>
          <p:nvPr/>
        </p:nvSpPr>
        <p:spPr>
          <a:xfrm>
            <a:off x="8594035" y="5336267"/>
            <a:ext cx="3476735" cy="8535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 - Mask RCNN </a:t>
            </a:r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</a:t>
            </a:r>
            <a:endParaRPr lang="en-US" altLang="ko-KR" sz="1200" dirty="0">
              <a:ln w="952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00" u="sng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4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image</a:t>
            </a:r>
            <a:r>
              <a:rPr lang="ko-KR" altLang="en-US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에서의 다양한  식품들을 구별 할 수 있다</a:t>
            </a: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식품들의 부피를 별도로 추정 가능하다</a:t>
            </a: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5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7" name="Picture 2" descr="Example 3">
            <a:extLst>
              <a:ext uri="{FF2B5EF4-FFF2-40B4-BE49-F238E27FC236}">
                <a16:creationId xmlns:a16="http://schemas.microsoft.com/office/drawing/2014/main" id="{661679D2-F47B-1A5C-98E9-DD8F24C4E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626" y="1720083"/>
            <a:ext cx="1815334" cy="148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말풍선: 타원형 47">
            <a:extLst>
              <a:ext uri="{FF2B5EF4-FFF2-40B4-BE49-F238E27FC236}">
                <a16:creationId xmlns:a16="http://schemas.microsoft.com/office/drawing/2014/main" id="{2A5481AF-2551-98D9-9974-18CD859E4556}"/>
              </a:ext>
            </a:extLst>
          </p:cNvPr>
          <p:cNvSpPr/>
          <p:nvPr/>
        </p:nvSpPr>
        <p:spPr>
          <a:xfrm>
            <a:off x="9981309" y="1544036"/>
            <a:ext cx="2056499" cy="1862952"/>
          </a:xfrm>
          <a:prstGeom prst="wedgeEllipseCallout">
            <a:avLst>
              <a:gd name="adj1" fmla="val -39545"/>
              <a:gd name="adj2" fmla="val 47433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4B4BD9-9DFE-087C-CCA1-C97F30C16291}"/>
              </a:ext>
            </a:extLst>
          </p:cNvPr>
          <p:cNvSpPr txBox="1"/>
          <p:nvPr/>
        </p:nvSpPr>
        <p:spPr>
          <a:xfrm>
            <a:off x="4028430" y="775577"/>
            <a:ext cx="6515841" cy="77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Estimation Network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map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cloud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생성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생성된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Point Cloud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 계산</a:t>
            </a:r>
            <a:endParaRPr lang="ko-KR" altLang="en-US" sz="1200" dirty="0">
              <a:ln w="6350"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7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1074</Words>
  <Application>Microsoft Office PowerPoint</Application>
  <PresentationFormat>와이드스크린</PresentationFormat>
  <Paragraphs>147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168</cp:revision>
  <dcterms:created xsi:type="dcterms:W3CDTF">2018-05-25T04:34:09Z</dcterms:created>
  <dcterms:modified xsi:type="dcterms:W3CDTF">2022-06-14T04:02:43Z</dcterms:modified>
</cp:coreProperties>
</file>